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7" r:id="rId3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028C88-2527-430D-8680-D25AB900A02C}" v="313" dt="2020-09-17T05:27:30.9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48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10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CD62-D846-475E-84E3-49BF4046867F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7CCE-9E08-489B-BF51-0046181137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794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CD62-D846-475E-84E3-49BF4046867F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7CCE-9E08-489B-BF51-0046181137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114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CD62-D846-475E-84E3-49BF4046867F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7CCE-9E08-489B-BF51-0046181137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773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CD62-D846-475E-84E3-49BF4046867F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7CCE-9E08-489B-BF51-0046181137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CD62-D846-475E-84E3-49BF4046867F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7CCE-9E08-489B-BF51-0046181137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07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CD62-D846-475E-84E3-49BF4046867F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7CCE-9E08-489B-BF51-0046181137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350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CD62-D846-475E-84E3-49BF4046867F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7CCE-9E08-489B-BF51-0046181137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924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CD62-D846-475E-84E3-49BF4046867F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7CCE-9E08-489B-BF51-0046181137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689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CD62-D846-475E-84E3-49BF4046867F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7CCE-9E08-489B-BF51-0046181137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537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CD62-D846-475E-84E3-49BF4046867F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7CCE-9E08-489B-BF51-0046181137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46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CD62-D846-475E-84E3-49BF4046867F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7CCE-9E08-489B-BF51-0046181137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45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DCD62-D846-475E-84E3-49BF4046867F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67CCE-9E08-489B-BF51-0046181137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93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465164F-F96B-49CC-924B-E3F0C2176DCA}"/>
              </a:ext>
            </a:extLst>
          </p:cNvPr>
          <p:cNvSpPr/>
          <p:nvPr/>
        </p:nvSpPr>
        <p:spPr>
          <a:xfrm>
            <a:off x="259976" y="2543467"/>
            <a:ext cx="234193" cy="1222463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pPr algn="ctr"/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500C0EB-A302-4D6B-BF8F-2AD88C41060E}"/>
              </a:ext>
            </a:extLst>
          </p:cNvPr>
          <p:cNvSpPr/>
          <p:nvPr/>
        </p:nvSpPr>
        <p:spPr>
          <a:xfrm>
            <a:off x="499194" y="2543469"/>
            <a:ext cx="2219394" cy="103395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pPr fontAlgn="t"/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Abcdefg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Hijklm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Lmno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Pqrstuv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Wxyz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Abc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Defg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Hijklm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Lmno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Pqrstuv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Wxyz</a:t>
            </a:r>
            <a:endParaRPr lang="en-US" altLang="ja-JP" sz="800" u="sng" dirty="0">
              <a:solidFill>
                <a:srgbClr val="0070C0"/>
              </a:solidFill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fontAlgn="t"/>
            <a:endParaRPr lang="en-US" altLang="ja-JP" sz="800" u="sng" dirty="0">
              <a:solidFill>
                <a:srgbClr val="0070C0"/>
              </a:solidFill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N. </a:t>
            </a:r>
            <a:r>
              <a:rPr lang="en-US" altLang="ja-JP" sz="800" dirty="0" err="1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Myouji</a:t>
            </a:r>
            <a:endParaRPr lang="en-US" altLang="ja-JP" sz="800" dirty="0">
              <a:solidFill>
                <a:schemeClr val="tx1"/>
              </a:solidFill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endParaRPr kumimoji="1" lang="en-US" altLang="ja-JP" sz="800" dirty="0"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kumimoji="1" lang="en-US" altLang="ja-JP" sz="8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[Journal of </a:t>
            </a:r>
            <a:r>
              <a:rPr kumimoji="1" lang="en-US" altLang="ja-JP" sz="800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Xxxxxxx</a:t>
            </a:r>
            <a:r>
              <a:rPr kumimoji="1" lang="ja-JP" altLang="en-US" sz="8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800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Yyyyyy</a:t>
            </a:r>
            <a:r>
              <a:rPr kumimoji="1" lang="en-US" altLang="ja-JP" sz="8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Vol. 00(2020), pp.000-000]</a:t>
            </a:r>
            <a:endParaRPr kumimoji="1" lang="en-US" altLang="ja-JP" sz="800" dirty="0">
              <a:solidFill>
                <a:schemeClr val="tx1"/>
              </a:solidFill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kumimoji="1" lang="en-US" altLang="ja-JP" sz="800" dirty="0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https://doi.org/10.xxxx/yyyy</a:t>
            </a:r>
            <a:endParaRPr kumimoji="1" lang="ja-JP" altLang="en-US" sz="800" dirty="0">
              <a:solidFill>
                <a:schemeClr val="tx1"/>
              </a:solidFill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fontAlgn="t"/>
            <a:endParaRPr lang="en-US" altLang="ja-JP" sz="800" u="sng" dirty="0">
              <a:solidFill>
                <a:srgbClr val="0070C0"/>
              </a:solidFill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2BB033B-5AC4-49DB-8EA1-987039BD11A6}"/>
              </a:ext>
            </a:extLst>
          </p:cNvPr>
          <p:cNvSpPr/>
          <p:nvPr/>
        </p:nvSpPr>
        <p:spPr>
          <a:xfrm>
            <a:off x="259977" y="3767599"/>
            <a:ext cx="237636" cy="1182314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pPr algn="ctr"/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29298C1-2DCE-45E1-B320-1EF4DC151432}"/>
              </a:ext>
            </a:extLst>
          </p:cNvPr>
          <p:cNvSpPr/>
          <p:nvPr/>
        </p:nvSpPr>
        <p:spPr>
          <a:xfrm>
            <a:off x="499193" y="3771362"/>
            <a:ext cx="2219395" cy="109329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pPr fontAlgn="t"/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Abcdefg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Hijklm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Lmno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Pqrstuv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Wxyz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Abc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Defg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Hijklm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Lmno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Pqrstuv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Wxyz</a:t>
            </a:r>
            <a:endParaRPr lang="en-US" altLang="ja-JP" sz="800" u="sng" dirty="0">
              <a:solidFill>
                <a:srgbClr val="0070C0"/>
              </a:solidFill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fontAlgn="t"/>
            <a:endParaRPr lang="en-US" altLang="ja-JP" sz="800" u="sng" dirty="0">
              <a:solidFill>
                <a:srgbClr val="0070C0"/>
              </a:solidFill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N. </a:t>
            </a:r>
            <a:r>
              <a:rPr lang="en-US" altLang="ja-JP" sz="800" dirty="0" err="1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Myouji</a:t>
            </a:r>
            <a:endParaRPr lang="en-US" altLang="ja-JP" sz="800" dirty="0">
              <a:solidFill>
                <a:schemeClr val="tx1"/>
              </a:solidFill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endParaRPr kumimoji="1" lang="en-US" altLang="ja-JP" sz="800" dirty="0"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kumimoji="1" lang="en-US" altLang="ja-JP" sz="8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[Journal of </a:t>
            </a:r>
            <a:r>
              <a:rPr kumimoji="1" lang="en-US" altLang="ja-JP" sz="800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Xxxxxxx</a:t>
            </a:r>
            <a:r>
              <a:rPr kumimoji="1" lang="ja-JP" altLang="en-US" sz="8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800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Yyyyyy</a:t>
            </a:r>
            <a:r>
              <a:rPr kumimoji="1" lang="en-US" altLang="ja-JP" sz="8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Vol. 00(2020), pp.000-000]</a:t>
            </a:r>
            <a:endParaRPr kumimoji="1" lang="en-US" altLang="ja-JP" sz="800" dirty="0">
              <a:solidFill>
                <a:schemeClr val="tx1"/>
              </a:solidFill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kumimoji="1" lang="en-US" altLang="ja-JP" sz="800" dirty="0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https://doi.org/10.xxxx/yyyy</a:t>
            </a:r>
            <a:endParaRPr kumimoji="1" lang="ja-JP" altLang="en-US" sz="800" dirty="0">
              <a:solidFill>
                <a:schemeClr val="tx1"/>
              </a:solidFill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fontAlgn="t"/>
            <a:endParaRPr lang="en-US" altLang="ja-JP" sz="800" u="sng" dirty="0">
              <a:solidFill>
                <a:srgbClr val="0070C0"/>
              </a:solidFill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19" name="図 18" descr="graphical abstract">
            <a:extLst>
              <a:ext uri="{FF2B5EF4-FFF2-40B4-BE49-F238E27FC236}">
                <a16:creationId xmlns:a16="http://schemas.microsoft.com/office/drawing/2014/main" id="{9926AC15-D6CE-4301-90A7-FA7BC4609F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1376" y="2678727"/>
            <a:ext cx="1456946" cy="582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図 40" descr="Graphical abstract">
            <a:extLst>
              <a:ext uri="{FF2B5EF4-FFF2-40B4-BE49-F238E27FC236}">
                <a16:creationId xmlns:a16="http://schemas.microsoft.com/office/drawing/2014/main" id="{78195950-8D5B-4D9E-AA28-0C21DBC70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098" y="3811766"/>
            <a:ext cx="1494390" cy="671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D1983723-F59E-4F60-9F94-2260DE5B1F1A}"/>
              </a:ext>
            </a:extLst>
          </p:cNvPr>
          <p:cNvSpPr/>
          <p:nvPr/>
        </p:nvSpPr>
        <p:spPr>
          <a:xfrm>
            <a:off x="490725" y="3768753"/>
            <a:ext cx="3757425" cy="1179277"/>
          </a:xfrm>
          <a:prstGeom prst="rect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800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C1752ED7-C63B-4160-96F4-2893B23DDFA7}"/>
              </a:ext>
            </a:extLst>
          </p:cNvPr>
          <p:cNvSpPr/>
          <p:nvPr/>
        </p:nvSpPr>
        <p:spPr>
          <a:xfrm>
            <a:off x="490726" y="2543466"/>
            <a:ext cx="3757425" cy="1223617"/>
          </a:xfrm>
          <a:prstGeom prst="rect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800"/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49219435-43F0-4343-BA11-95EF5DAE0A99}"/>
              </a:ext>
            </a:extLst>
          </p:cNvPr>
          <p:cNvSpPr/>
          <p:nvPr/>
        </p:nvSpPr>
        <p:spPr>
          <a:xfrm>
            <a:off x="259976" y="510138"/>
            <a:ext cx="9386047" cy="17537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INDEX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C2613305-DBEC-41C6-A271-EDCD96B3E211}"/>
              </a:ext>
            </a:extLst>
          </p:cNvPr>
          <p:cNvSpPr/>
          <p:nvPr/>
        </p:nvSpPr>
        <p:spPr>
          <a:xfrm>
            <a:off x="2790442" y="3338163"/>
            <a:ext cx="1475682" cy="364281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r>
              <a:rPr kumimoji="1" lang="en-US" altLang="ja-JP" sz="700" dirty="0" err="1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Aaaaaaa</a:t>
            </a:r>
            <a:r>
              <a:rPr kumimoji="1" lang="en-US" altLang="ja-JP" sz="700" dirty="0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700" dirty="0" err="1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bbbbbb</a:t>
            </a:r>
            <a:r>
              <a:rPr kumimoji="1" lang="en-US" altLang="ja-JP" sz="700" dirty="0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ccc </a:t>
            </a:r>
            <a:r>
              <a:rPr kumimoji="1" lang="en-US" altLang="ja-JP" sz="700" dirty="0" err="1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dddd</a:t>
            </a:r>
            <a:r>
              <a:rPr kumimoji="1" lang="en-US" altLang="ja-JP" sz="700" dirty="0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700" dirty="0" err="1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eeee</a:t>
            </a:r>
            <a:r>
              <a:rPr kumimoji="1" lang="en-US" altLang="ja-JP" sz="700" dirty="0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700" dirty="0" err="1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fff</a:t>
            </a:r>
            <a:r>
              <a:rPr kumimoji="1" lang="en-US" altLang="ja-JP" sz="700" dirty="0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700" dirty="0" err="1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ggggg</a:t>
            </a:r>
            <a:r>
              <a:rPr kumimoji="1" lang="en-US" altLang="ja-JP" sz="700" dirty="0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700" dirty="0" err="1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hhhh</a:t>
            </a:r>
            <a:r>
              <a:rPr kumimoji="1" lang="en-US" altLang="ja-JP" sz="700" dirty="0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700" dirty="0" err="1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iiiii</a:t>
            </a:r>
            <a:r>
              <a:rPr kumimoji="1" lang="en-US" altLang="ja-JP" sz="700" dirty="0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700" dirty="0" err="1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jjkkkkkk</a:t>
            </a:r>
            <a:r>
              <a:rPr kumimoji="1" lang="en-US" altLang="ja-JP" sz="700" dirty="0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700" dirty="0" err="1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lllll</a:t>
            </a:r>
            <a:r>
              <a:rPr kumimoji="1" lang="en-US" altLang="ja-JP" sz="700" dirty="0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700" dirty="0" err="1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mmmm</a:t>
            </a:r>
            <a:r>
              <a:rPr kumimoji="1" lang="en-US" altLang="ja-JP" sz="700" dirty="0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700" dirty="0" err="1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nnnnnn</a:t>
            </a:r>
            <a:r>
              <a:rPr kumimoji="1" lang="en-US" altLang="ja-JP" sz="700" dirty="0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700" dirty="0" err="1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oooo</a:t>
            </a:r>
            <a:r>
              <a:rPr kumimoji="1" lang="en-US" altLang="ja-JP" sz="700" dirty="0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700" dirty="0" err="1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pppp</a:t>
            </a:r>
            <a:endParaRPr kumimoji="1" lang="ja-JP" altLang="en-US" sz="700" dirty="0">
              <a:solidFill>
                <a:schemeClr val="tx1"/>
              </a:solidFill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06073E28-F2D1-49CF-92D4-C8E4D5266894}"/>
              </a:ext>
            </a:extLst>
          </p:cNvPr>
          <p:cNvSpPr/>
          <p:nvPr/>
        </p:nvSpPr>
        <p:spPr>
          <a:xfrm>
            <a:off x="6239435" y="163590"/>
            <a:ext cx="3406588" cy="161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公益財団法人　軽金属奨学会　　　　　　　　　　　　　　　　　　　　　　　　　　　　　　　　　　　　　　　　　　　　　　　　　　　　　　　　　　　　　　　　　　　　　</a:t>
            </a: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7C20DEB7-BCBD-439A-ADFE-4D9FA3EA0036}"/>
              </a:ext>
            </a:extLst>
          </p:cNvPr>
          <p:cNvSpPr/>
          <p:nvPr/>
        </p:nvSpPr>
        <p:spPr>
          <a:xfrm>
            <a:off x="259977" y="4941492"/>
            <a:ext cx="229168" cy="1199977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AE22DABE-C016-462A-930C-51359446620B}"/>
              </a:ext>
            </a:extLst>
          </p:cNvPr>
          <p:cNvSpPr/>
          <p:nvPr/>
        </p:nvSpPr>
        <p:spPr>
          <a:xfrm>
            <a:off x="499193" y="4945255"/>
            <a:ext cx="2219395" cy="109329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pPr fontAlgn="t"/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Abcdefg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Hijklm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Lmno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Pqrstuv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Wxyz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Abc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Defg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Hijklm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Lmno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Pqrstuv</a:t>
            </a:r>
            <a:r>
              <a:rPr lang="ja-JP" altLang="en-US" sz="800" u="sng" dirty="0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Wxyz</a:t>
            </a:r>
            <a:endParaRPr lang="en-US" altLang="ja-JP" sz="800" u="sng" dirty="0">
              <a:solidFill>
                <a:srgbClr val="0070C0"/>
              </a:solidFill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fontAlgn="t"/>
            <a:endParaRPr lang="en-US" altLang="ja-JP" sz="800" u="sng" dirty="0">
              <a:solidFill>
                <a:srgbClr val="0070C0"/>
              </a:solidFill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N. </a:t>
            </a:r>
            <a:r>
              <a:rPr lang="en-US" altLang="ja-JP" sz="800" dirty="0" err="1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Myouji</a:t>
            </a:r>
            <a:endParaRPr lang="en-US" altLang="ja-JP" sz="800" dirty="0">
              <a:solidFill>
                <a:schemeClr val="tx1"/>
              </a:solidFill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endParaRPr kumimoji="1" lang="en-US" altLang="ja-JP" sz="800" dirty="0"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kumimoji="1" lang="en-US" altLang="ja-JP" sz="8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[Journal of </a:t>
            </a:r>
            <a:r>
              <a:rPr kumimoji="1" lang="en-US" altLang="ja-JP" sz="800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Xxxxxxx</a:t>
            </a:r>
            <a:r>
              <a:rPr kumimoji="1" lang="ja-JP" altLang="en-US" sz="8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800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Yyyyyy</a:t>
            </a:r>
            <a:r>
              <a:rPr kumimoji="1" lang="en-US" altLang="ja-JP" sz="8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Vol. 00(2020), pp.000-000]</a:t>
            </a:r>
            <a:endParaRPr kumimoji="1" lang="en-US" altLang="ja-JP" sz="800" dirty="0">
              <a:solidFill>
                <a:schemeClr val="tx1"/>
              </a:solidFill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kumimoji="1" lang="en-US" altLang="ja-JP" sz="800" dirty="0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https://doi.org/10.xxxx/yyyy</a:t>
            </a:r>
            <a:endParaRPr kumimoji="1" lang="ja-JP" altLang="en-US" sz="800" dirty="0">
              <a:solidFill>
                <a:schemeClr val="tx1"/>
              </a:solidFill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fontAlgn="t"/>
            <a:endParaRPr lang="en-US" altLang="ja-JP" sz="800" u="sng" dirty="0">
              <a:solidFill>
                <a:srgbClr val="0070C0"/>
              </a:solidFill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24DF6BD2-5D36-4063-9120-D935DADFD6C1}"/>
              </a:ext>
            </a:extLst>
          </p:cNvPr>
          <p:cNvSpPr/>
          <p:nvPr/>
        </p:nvSpPr>
        <p:spPr>
          <a:xfrm>
            <a:off x="490725" y="4942646"/>
            <a:ext cx="3757425" cy="1196895"/>
          </a:xfrm>
          <a:prstGeom prst="rect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800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C2A23195-CDC1-4444-8CD9-273A1F348466}"/>
              </a:ext>
            </a:extLst>
          </p:cNvPr>
          <p:cNvSpPr/>
          <p:nvPr/>
        </p:nvSpPr>
        <p:spPr>
          <a:xfrm>
            <a:off x="969125" y="6403870"/>
            <a:ext cx="130884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クリックすると</a:t>
            </a:r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論文（</a:t>
            </a:r>
            <a:r>
              <a:rPr lang="en-US" altLang="ja-JP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ABSTRACT</a:t>
            </a:r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）へ</a:t>
            </a:r>
          </a:p>
        </p:txBody>
      </p: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CED735DC-F846-4964-AA0D-8670CD580AE1}"/>
              </a:ext>
            </a:extLst>
          </p:cNvPr>
          <p:cNvCxnSpPr>
            <a:cxnSpLocks/>
          </p:cNvCxnSpPr>
          <p:nvPr/>
        </p:nvCxnSpPr>
        <p:spPr>
          <a:xfrm>
            <a:off x="1623547" y="5267421"/>
            <a:ext cx="0" cy="108253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A88FA7B7-B5BC-41EC-8EAA-966456DE9709}"/>
              </a:ext>
            </a:extLst>
          </p:cNvPr>
          <p:cNvSpPr/>
          <p:nvPr/>
        </p:nvSpPr>
        <p:spPr>
          <a:xfrm>
            <a:off x="4347377" y="2830210"/>
            <a:ext cx="1757089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ja-JP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パターン</a:t>
            </a:r>
            <a:r>
              <a:rPr lang="en-US" altLang="ja-JP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A】</a:t>
            </a:r>
          </a:p>
          <a:p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グラフィカルアブストラクト：あり</a:t>
            </a:r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簡単な説明文：あり</a:t>
            </a:r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BA5E86FB-3D22-4139-9845-396885648978}"/>
              </a:ext>
            </a:extLst>
          </p:cNvPr>
          <p:cNvSpPr/>
          <p:nvPr/>
        </p:nvSpPr>
        <p:spPr>
          <a:xfrm>
            <a:off x="259976" y="161113"/>
            <a:ext cx="6073873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英文アブストラクト集　内容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B00ACE8D-7B3F-4A58-9F61-F14DF2EA37FF}"/>
              </a:ext>
            </a:extLst>
          </p:cNvPr>
          <p:cNvSpPr/>
          <p:nvPr/>
        </p:nvSpPr>
        <p:spPr>
          <a:xfrm>
            <a:off x="4347377" y="4104815"/>
            <a:ext cx="1757089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ja-JP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パターン</a:t>
            </a:r>
            <a:r>
              <a:rPr lang="en-US" altLang="ja-JP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B】</a:t>
            </a:r>
          </a:p>
          <a:p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グラフィカルアブストラクト：あり</a:t>
            </a:r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簡単な説明文：なし</a:t>
            </a:r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28345E2D-8AD0-4A83-A30E-3B9C3F668CD0}"/>
              </a:ext>
            </a:extLst>
          </p:cNvPr>
          <p:cNvSpPr/>
          <p:nvPr/>
        </p:nvSpPr>
        <p:spPr>
          <a:xfrm>
            <a:off x="4347377" y="5267421"/>
            <a:ext cx="1757089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ja-JP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パターン</a:t>
            </a:r>
            <a:r>
              <a:rPr lang="en-US" altLang="ja-JP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C】</a:t>
            </a:r>
          </a:p>
          <a:p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グラフィカルアブストラクト：なし</a:t>
            </a:r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簡単な説明文：なし</a:t>
            </a:r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FA5BC492-0A5C-449D-9F40-FC70E9C59654}"/>
              </a:ext>
            </a:extLst>
          </p:cNvPr>
          <p:cNvSpPr/>
          <p:nvPr/>
        </p:nvSpPr>
        <p:spPr>
          <a:xfrm>
            <a:off x="259976" y="960736"/>
            <a:ext cx="234193" cy="1222463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番号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4F61730-9552-4A1E-B990-EE15BB78AF21}"/>
              </a:ext>
            </a:extLst>
          </p:cNvPr>
          <p:cNvSpPr/>
          <p:nvPr/>
        </p:nvSpPr>
        <p:spPr>
          <a:xfrm>
            <a:off x="499194" y="960738"/>
            <a:ext cx="2219394" cy="103395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pPr fontAlgn="t"/>
            <a:r>
              <a:rPr lang="ja-JP" altLang="en-US" sz="800" u="sng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  <a:endParaRPr lang="en-US" altLang="ja-JP" sz="800" u="sng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endParaRPr lang="en-US" altLang="ja-JP" sz="800" u="sng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著者名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掲載誌・ページ数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DOI</a:t>
            </a:r>
            <a:endParaRPr kumimoji="1"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endParaRPr lang="en-US" altLang="ja-JP" sz="800" u="sng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37180236-5D8E-42CE-9EE1-50D60F63BE8C}"/>
              </a:ext>
            </a:extLst>
          </p:cNvPr>
          <p:cNvSpPr/>
          <p:nvPr/>
        </p:nvSpPr>
        <p:spPr>
          <a:xfrm>
            <a:off x="490726" y="960735"/>
            <a:ext cx="3757425" cy="1223617"/>
          </a:xfrm>
          <a:prstGeom prst="rect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800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5F15953F-B9DB-46CA-B77D-836A338B3C21}"/>
              </a:ext>
            </a:extLst>
          </p:cNvPr>
          <p:cNvSpPr/>
          <p:nvPr/>
        </p:nvSpPr>
        <p:spPr>
          <a:xfrm>
            <a:off x="2790442" y="1776909"/>
            <a:ext cx="1397880" cy="293175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簡単な説明文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BDCD09E-5EB7-480B-B350-FDC3EDE9F13B}"/>
              </a:ext>
            </a:extLst>
          </p:cNvPr>
          <p:cNvSpPr/>
          <p:nvPr/>
        </p:nvSpPr>
        <p:spPr>
          <a:xfrm>
            <a:off x="2803193" y="1029413"/>
            <a:ext cx="1385129" cy="687803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グラフィカルアブストラクト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867AFE87-551C-4896-A811-E9E03A14BE4F}"/>
              </a:ext>
            </a:extLst>
          </p:cNvPr>
          <p:cNvSpPr/>
          <p:nvPr/>
        </p:nvSpPr>
        <p:spPr>
          <a:xfrm>
            <a:off x="259976" y="2334413"/>
            <a:ext cx="1757089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＜例＞</a:t>
            </a:r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12052881-DE9A-4AF1-AB5C-015C7CC5B346}"/>
              </a:ext>
            </a:extLst>
          </p:cNvPr>
          <p:cNvSpPr/>
          <p:nvPr/>
        </p:nvSpPr>
        <p:spPr>
          <a:xfrm>
            <a:off x="4347377" y="1304064"/>
            <a:ext cx="432249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右側の「グラフィカルアブストラクト」と「簡単な説明文」は、必須ではございません。</a:t>
            </a:r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ご提出内容に応じて、下記の３つのパターンで掲載させていただきます。</a:t>
            </a:r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267B291A-31C4-462A-A1A3-17977096B032}"/>
              </a:ext>
            </a:extLst>
          </p:cNvPr>
          <p:cNvSpPr/>
          <p:nvPr/>
        </p:nvSpPr>
        <p:spPr>
          <a:xfrm>
            <a:off x="259976" y="777553"/>
            <a:ext cx="1757089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＜インデックスへの掲載要素＞</a:t>
            </a:r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2D8FE84-2D01-45C7-9104-0CE5D7CF7F0F}"/>
              </a:ext>
            </a:extLst>
          </p:cNvPr>
          <p:cNvSpPr/>
          <p:nvPr/>
        </p:nvSpPr>
        <p:spPr>
          <a:xfrm>
            <a:off x="536497" y="1912296"/>
            <a:ext cx="2556327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↑論文詳細を見たい方のために</a:t>
            </a:r>
            <a:r>
              <a:rPr kumimoji="1"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DOI</a:t>
            </a:r>
            <a:r>
              <a:rPr kumimoji="1"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を掲載します。</a:t>
            </a:r>
            <a:endParaRPr kumimoji="1"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DOI</a:t>
            </a:r>
            <a:r>
              <a:rPr kumimoji="1"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がない場合はブランクになります。</a:t>
            </a:r>
            <a:endParaRPr lang="ja-JP" altLang="en-US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2989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図 33" descr="graphical abstract">
            <a:extLst>
              <a:ext uri="{FF2B5EF4-FFF2-40B4-BE49-F238E27FC236}">
                <a16:creationId xmlns:a16="http://schemas.microsoft.com/office/drawing/2014/main" id="{7424FCE4-5EF8-4092-A9E5-8CE5DC79D8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21170" y="4590017"/>
            <a:ext cx="3043179" cy="1354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68D35D49-6A58-4B70-A6F5-546FF351E2D8}"/>
              </a:ext>
            </a:extLst>
          </p:cNvPr>
          <p:cNvSpPr/>
          <p:nvPr/>
        </p:nvSpPr>
        <p:spPr>
          <a:xfrm>
            <a:off x="259975" y="960735"/>
            <a:ext cx="4144224" cy="5506739"/>
          </a:xfrm>
          <a:prstGeom prst="rect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800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BF4C4774-E4EA-43C6-BB9E-39B95C79FE70}"/>
              </a:ext>
            </a:extLst>
          </p:cNvPr>
          <p:cNvSpPr/>
          <p:nvPr/>
        </p:nvSpPr>
        <p:spPr>
          <a:xfrm>
            <a:off x="1090467" y="3492687"/>
            <a:ext cx="3146536" cy="9775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</a:t>
            </a: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95B87AF3-5781-49E1-92FC-C51FBB341B9D}"/>
              </a:ext>
            </a:extLst>
          </p:cNvPr>
          <p:cNvSpPr/>
          <p:nvPr/>
        </p:nvSpPr>
        <p:spPr>
          <a:xfrm>
            <a:off x="4464840" y="1506105"/>
            <a:ext cx="1232885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0EFB87C2-9DEE-400D-909B-1B643506C8C7}"/>
              </a:ext>
            </a:extLst>
          </p:cNvPr>
          <p:cNvSpPr/>
          <p:nvPr/>
        </p:nvSpPr>
        <p:spPr>
          <a:xfrm>
            <a:off x="4464840" y="1911343"/>
            <a:ext cx="1232885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著者名</a:t>
            </a: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11226646-E939-4338-BBCB-4242C2B1591C}"/>
              </a:ext>
            </a:extLst>
          </p:cNvPr>
          <p:cNvSpPr/>
          <p:nvPr/>
        </p:nvSpPr>
        <p:spPr>
          <a:xfrm>
            <a:off x="4464840" y="2159102"/>
            <a:ext cx="1232885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所属</a:t>
            </a: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7042810E-1E67-49A2-BB26-9EF707D33FBE}"/>
              </a:ext>
            </a:extLst>
          </p:cNvPr>
          <p:cNvSpPr/>
          <p:nvPr/>
        </p:nvSpPr>
        <p:spPr>
          <a:xfrm>
            <a:off x="4464840" y="2479783"/>
            <a:ext cx="1232885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掲載誌、ページ数</a:t>
            </a: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E7CD92A1-7E19-4B15-B670-A556A044A672}"/>
              </a:ext>
            </a:extLst>
          </p:cNvPr>
          <p:cNvSpPr/>
          <p:nvPr/>
        </p:nvSpPr>
        <p:spPr>
          <a:xfrm>
            <a:off x="4464840" y="3842979"/>
            <a:ext cx="1232885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アブストラクト</a:t>
            </a: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426D49A0-5192-47B2-AAC2-657491D7534E}"/>
              </a:ext>
            </a:extLst>
          </p:cNvPr>
          <p:cNvSpPr/>
          <p:nvPr/>
        </p:nvSpPr>
        <p:spPr>
          <a:xfrm>
            <a:off x="4464840" y="2758163"/>
            <a:ext cx="5181183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ja-JP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DOI</a:t>
            </a:r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・・・・・・・・・・・</a:t>
            </a:r>
            <a:r>
              <a:rPr kumimoji="1"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論文詳細を見たい方のために</a:t>
            </a:r>
            <a:r>
              <a:rPr kumimoji="1" lang="en-US" altLang="ja-JP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DOI</a:t>
            </a:r>
            <a:r>
              <a:rPr kumimoji="1"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を掲載します。</a:t>
            </a:r>
            <a:r>
              <a:rPr kumimoji="1" lang="en-US" altLang="ja-JP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DOI</a:t>
            </a:r>
            <a:r>
              <a:rPr kumimoji="1"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がない場合はブランクになります。</a:t>
            </a:r>
            <a:endParaRPr lang="ja-JP" altLang="en-US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3612825F-6DBF-4EC8-A6B1-9F0EA3530D69}"/>
              </a:ext>
            </a:extLst>
          </p:cNvPr>
          <p:cNvSpPr/>
          <p:nvPr/>
        </p:nvSpPr>
        <p:spPr>
          <a:xfrm>
            <a:off x="4464840" y="3205093"/>
            <a:ext cx="1232885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キーワード</a:t>
            </a:r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9E996ABB-D89A-45BA-B239-F3B709CD3C9F}"/>
              </a:ext>
            </a:extLst>
          </p:cNvPr>
          <p:cNvSpPr/>
          <p:nvPr/>
        </p:nvSpPr>
        <p:spPr>
          <a:xfrm>
            <a:off x="259975" y="960736"/>
            <a:ext cx="695495" cy="5506738"/>
          </a:xfrm>
          <a:prstGeom prst="rect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メニュー</a:t>
            </a: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B838F0FD-C823-4109-B459-876ED71DB004}"/>
              </a:ext>
            </a:extLst>
          </p:cNvPr>
          <p:cNvSpPr/>
          <p:nvPr/>
        </p:nvSpPr>
        <p:spPr>
          <a:xfrm>
            <a:off x="955470" y="960736"/>
            <a:ext cx="3448729" cy="378328"/>
          </a:xfrm>
          <a:prstGeom prst="rect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ヘッダー</a:t>
            </a: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9E15EA44-4339-40DB-AF29-3C593F97AA74}"/>
              </a:ext>
            </a:extLst>
          </p:cNvPr>
          <p:cNvSpPr/>
          <p:nvPr/>
        </p:nvSpPr>
        <p:spPr>
          <a:xfrm>
            <a:off x="4464840" y="2907220"/>
            <a:ext cx="2139160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メールアドレス　・・・</a:t>
            </a:r>
            <a:r>
              <a:rPr kumimoji="1"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＠は</a:t>
            </a:r>
            <a:r>
              <a:rPr kumimoji="1" lang="en-US" altLang="ja-JP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[at]</a:t>
            </a:r>
            <a:r>
              <a:rPr kumimoji="1"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と表記します。</a:t>
            </a:r>
            <a:endParaRPr lang="ja-JP" altLang="en-US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2123DC4-C430-45A0-B609-FDAB2E0DA14B}"/>
              </a:ext>
            </a:extLst>
          </p:cNvPr>
          <p:cNvSpPr/>
          <p:nvPr/>
        </p:nvSpPr>
        <p:spPr>
          <a:xfrm>
            <a:off x="259976" y="510138"/>
            <a:ext cx="9386047" cy="17537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ABSTRACT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73FA4734-5336-4DA1-B937-76D7D8C340C0}"/>
              </a:ext>
            </a:extLst>
          </p:cNvPr>
          <p:cNvSpPr/>
          <p:nvPr/>
        </p:nvSpPr>
        <p:spPr>
          <a:xfrm>
            <a:off x="6239435" y="163590"/>
            <a:ext cx="3406588" cy="161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公益財団法人　軽金属奨学会　　　　　　　　　　　　　　　　　　　　　　　　　　　　　　　　　　　　　　　　　　　　　　　　　　　　　　　　　　　　　　　　　　　　　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7A5600A3-4C7D-49DB-ACE7-34FA8C6632D0}"/>
              </a:ext>
            </a:extLst>
          </p:cNvPr>
          <p:cNvSpPr/>
          <p:nvPr/>
        </p:nvSpPr>
        <p:spPr>
          <a:xfrm>
            <a:off x="259976" y="161113"/>
            <a:ext cx="6073873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英文アブストラクト集　内容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37C342C-D4D4-46B3-A38C-805831566CA9}"/>
              </a:ext>
            </a:extLst>
          </p:cNvPr>
          <p:cNvSpPr/>
          <p:nvPr/>
        </p:nvSpPr>
        <p:spPr>
          <a:xfrm>
            <a:off x="1089991" y="1444551"/>
            <a:ext cx="3147012" cy="1593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r>
              <a:rPr kumimoji="1" lang="en-US" altLang="ja-JP" sz="1050" b="1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Abcdefg</a:t>
            </a:r>
            <a:r>
              <a:rPr kumimoji="1" lang="en-US" altLang="ja-JP" sz="1050" b="1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1050" b="1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Hijklm</a:t>
            </a:r>
            <a:r>
              <a:rPr kumimoji="1" lang="en-US" altLang="ja-JP" sz="1050" b="1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1050" b="1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Lmno</a:t>
            </a:r>
            <a:r>
              <a:rPr kumimoji="1" lang="en-US" altLang="ja-JP" sz="1050" b="1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1050" b="1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Pqrstuv</a:t>
            </a:r>
            <a:r>
              <a:rPr kumimoji="1" lang="en-US" altLang="ja-JP" sz="1050" b="1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1050" b="1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Wxyz</a:t>
            </a:r>
            <a:r>
              <a:rPr kumimoji="1" lang="ja-JP" altLang="en-US" sz="1050" b="1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1050" b="1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Abc</a:t>
            </a:r>
            <a:r>
              <a:rPr kumimoji="1" lang="ja-JP" altLang="en-US" sz="1050" b="1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1050" b="1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Defg</a:t>
            </a:r>
            <a:r>
              <a:rPr kumimoji="1" lang="en-US" altLang="ja-JP" sz="1050" b="1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1050" b="1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Hijklm</a:t>
            </a:r>
            <a:r>
              <a:rPr kumimoji="1" lang="en-US" altLang="ja-JP" sz="1050" b="1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1050" b="1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Lmno</a:t>
            </a:r>
            <a:r>
              <a:rPr kumimoji="1" lang="en-US" altLang="ja-JP" sz="1050" b="1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1050" b="1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Pqrstuv</a:t>
            </a:r>
            <a:r>
              <a:rPr kumimoji="1" lang="en-US" altLang="ja-JP" sz="1050" b="1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1050" b="1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Wxyz</a:t>
            </a:r>
            <a:endParaRPr kumimoji="1" lang="en-US" altLang="ja-JP" sz="1050" b="1" dirty="0"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endParaRPr kumimoji="1" lang="en-US" altLang="ja-JP" sz="800" dirty="0"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Tarou</a:t>
            </a:r>
            <a:r>
              <a:rPr lang="en-US" altLang="ja-JP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Toyo</a:t>
            </a:r>
            <a:r>
              <a:rPr lang="en-US" altLang="ja-JP" sz="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ja-JP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ja-JP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Jirou</a:t>
            </a:r>
            <a:r>
              <a:rPr lang="en-US" altLang="ja-JP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Osaka</a:t>
            </a:r>
            <a:r>
              <a:rPr lang="en-US" altLang="ja-JP" sz="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r>
              <a:rPr lang="en-US" altLang="ja-JP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Hanako Kansai</a:t>
            </a:r>
            <a:r>
              <a:rPr lang="en-US" altLang="ja-JP" sz="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endParaRPr lang="ja-JP" altLang="ja-JP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ja-JP" sz="8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*Faculty of </a:t>
            </a:r>
            <a:r>
              <a:rPr kumimoji="1" lang="en-US" altLang="ja-JP" sz="800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Aaaaaa</a:t>
            </a:r>
            <a:r>
              <a:rPr kumimoji="1" lang="en-US" altLang="ja-JP" sz="8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, </a:t>
            </a:r>
            <a:r>
              <a:rPr kumimoji="1" lang="en-US" altLang="ja-JP" sz="800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Bbbbbb</a:t>
            </a:r>
            <a:r>
              <a:rPr kumimoji="1" lang="en-US" altLang="ja-JP" sz="8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University</a:t>
            </a:r>
          </a:p>
          <a:p>
            <a:r>
              <a:rPr kumimoji="1" lang="en-US" altLang="ja-JP" sz="8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**College of </a:t>
            </a:r>
            <a:r>
              <a:rPr kumimoji="1" lang="en-US" altLang="ja-JP" sz="800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Cccccc</a:t>
            </a:r>
            <a:r>
              <a:rPr kumimoji="1" lang="en-US" altLang="ja-JP" sz="8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, </a:t>
            </a:r>
            <a:r>
              <a:rPr kumimoji="1" lang="en-US" altLang="ja-JP" sz="800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Dddddd</a:t>
            </a:r>
            <a:r>
              <a:rPr kumimoji="1" lang="en-US" altLang="ja-JP" sz="8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University</a:t>
            </a:r>
          </a:p>
          <a:p>
            <a:endParaRPr kumimoji="1" lang="en-US" altLang="ja-JP" sz="800" dirty="0"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kumimoji="1" lang="en-US" altLang="ja-JP" sz="8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[Published in </a:t>
            </a:r>
            <a:r>
              <a:rPr kumimoji="1" lang="en-US" altLang="ja-JP" sz="800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Xxxxxxxxxx</a:t>
            </a:r>
            <a:r>
              <a:rPr kumimoji="1" lang="en-US" altLang="ja-JP" sz="8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, Vol. 000 (2020), pp.000-000]</a:t>
            </a:r>
          </a:p>
          <a:p>
            <a:endParaRPr kumimoji="1" lang="en-US" altLang="ja-JP" sz="800" dirty="0"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kumimoji="1" lang="en-US" altLang="ja-JP" sz="800" dirty="0">
                <a:solidFill>
                  <a:schemeClr val="tx1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https://doi.org/10.xxxx/yyyy</a:t>
            </a:r>
          </a:p>
          <a:p>
            <a:r>
              <a:rPr kumimoji="1" lang="en-US" altLang="ja-JP" sz="8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E-mail: </a:t>
            </a:r>
            <a:r>
              <a:rPr kumimoji="1" lang="en-US" altLang="ja-JP" sz="800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abcdefg</a:t>
            </a:r>
            <a:r>
              <a:rPr kumimoji="1" lang="en-US" altLang="ja-JP" sz="8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 〔at〕 xxxx.ssss.uu.jp</a:t>
            </a:r>
            <a:endParaRPr kumimoji="1" lang="en-US" altLang="ja-JP" sz="900" b="1" dirty="0"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F926CAB9-5FD4-4DC2-B6E1-EB0389DE0C4F}"/>
              </a:ext>
            </a:extLst>
          </p:cNvPr>
          <p:cNvSpPr/>
          <p:nvPr/>
        </p:nvSpPr>
        <p:spPr>
          <a:xfrm>
            <a:off x="1121171" y="3272738"/>
            <a:ext cx="3004391" cy="2274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r>
              <a:rPr lang="en-US" altLang="ja-JP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Words</a:t>
            </a:r>
            <a:r>
              <a:rPr lang="ja-JP" alt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ja-JP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en-US" altLang="ja-JP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ja-JP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bbbbbb</a:t>
            </a:r>
            <a:r>
              <a:rPr lang="en-US" altLang="ja-JP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ja-JP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ccccc</a:t>
            </a:r>
            <a:endParaRPr kumimoji="1" lang="en-US" altLang="ja-JP" sz="800" b="1" dirty="0"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72C1C1A-BB3D-4269-BE5E-63BD8F1A1647}"/>
              </a:ext>
            </a:extLst>
          </p:cNvPr>
          <p:cNvSpPr/>
          <p:nvPr/>
        </p:nvSpPr>
        <p:spPr>
          <a:xfrm>
            <a:off x="1089991" y="5981520"/>
            <a:ext cx="3146536" cy="2752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＊＊＊＊＊＊＊＊＊＊＊＊＊＊＊＊＊＊＊＊＊＊＊＊＊＊＊＊＊＊＊＊＊＊＊＊＊＊＊＊＊＊＊＊＊＊＊＊＊＊＊＊＊＊＊＊＊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FEF71D19-9752-4405-B65C-A2948B8CBE5D}"/>
              </a:ext>
            </a:extLst>
          </p:cNvPr>
          <p:cNvSpPr/>
          <p:nvPr/>
        </p:nvSpPr>
        <p:spPr>
          <a:xfrm>
            <a:off x="4482346" y="5227974"/>
            <a:ext cx="1232885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グラフィカルアブストラクト</a:t>
            </a:r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1D2A1FA7-45E6-4B24-A22A-ACE3E35ED613}"/>
              </a:ext>
            </a:extLst>
          </p:cNvPr>
          <p:cNvSpPr/>
          <p:nvPr/>
        </p:nvSpPr>
        <p:spPr>
          <a:xfrm>
            <a:off x="7082809" y="4065329"/>
            <a:ext cx="1293526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パターン</a:t>
            </a:r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B】</a:t>
            </a:r>
          </a:p>
          <a:p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グラフィカルアブストラクト：あり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簡単な説明文：なし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444B4605-B0AD-4EAE-A556-75EDA3AD8CE8}"/>
              </a:ext>
            </a:extLst>
          </p:cNvPr>
          <p:cNvSpPr/>
          <p:nvPr/>
        </p:nvSpPr>
        <p:spPr>
          <a:xfrm>
            <a:off x="8398220" y="4059028"/>
            <a:ext cx="1324442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パターン</a:t>
            </a:r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C】</a:t>
            </a:r>
          </a:p>
          <a:p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グラフィカルアブストラクト：なし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簡単な説明文：なし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110F99D4-3559-479A-A2E9-336A21FA10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1777" y="4810125"/>
            <a:ext cx="1247803" cy="1657631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F4290F46-5AE5-4433-8B1D-7F86878EE1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2809" y="4810125"/>
            <a:ext cx="1247803" cy="1657631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BD79BD4A-71F8-44CE-82A0-B72163CD4C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98220" y="4810125"/>
            <a:ext cx="1247803" cy="1657631"/>
          </a:xfrm>
          <a:prstGeom prst="rect">
            <a:avLst/>
          </a:prstGeom>
        </p:spPr>
      </p:pic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E5E7B786-C4D6-4070-9C31-F10E115DEA22}"/>
              </a:ext>
            </a:extLst>
          </p:cNvPr>
          <p:cNvSpPr/>
          <p:nvPr/>
        </p:nvSpPr>
        <p:spPr>
          <a:xfrm>
            <a:off x="5758366" y="4065571"/>
            <a:ext cx="1324443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パターン</a:t>
            </a:r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A】</a:t>
            </a:r>
          </a:p>
          <a:p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グラフィカルアブストラクト：あり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簡単な説明文：あり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84EC7069-C0ED-490A-8822-183DCA08E0FC}"/>
              </a:ext>
            </a:extLst>
          </p:cNvPr>
          <p:cNvSpPr/>
          <p:nvPr/>
        </p:nvSpPr>
        <p:spPr>
          <a:xfrm>
            <a:off x="4482347" y="6066296"/>
            <a:ext cx="1048044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簡単な説明文</a:t>
            </a:r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1955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401</TotalTime>
  <Words>720</Words>
  <Application>Microsoft Office PowerPoint</Application>
  <PresentationFormat>A4 210 x 297 mm</PresentationFormat>
  <Paragraphs>102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Brain Center</dc:creator>
  <cp:lastModifiedBy>軽金属奨学会</cp:lastModifiedBy>
  <cp:revision>27</cp:revision>
  <cp:lastPrinted>2020-07-06T02:51:40Z</cp:lastPrinted>
  <dcterms:created xsi:type="dcterms:W3CDTF">2020-07-06T00:24:45Z</dcterms:created>
  <dcterms:modified xsi:type="dcterms:W3CDTF">2022-01-28T02:05:32Z</dcterms:modified>
</cp:coreProperties>
</file>